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6" r:id="rId2"/>
    <p:sldId id="890" r:id="rId3"/>
    <p:sldId id="897" r:id="rId4"/>
    <p:sldId id="628" r:id="rId5"/>
    <p:sldId id="959" r:id="rId6"/>
    <p:sldId id="386" r:id="rId7"/>
    <p:sldId id="383" r:id="rId8"/>
    <p:sldId id="384" r:id="rId9"/>
    <p:sldId id="920" r:id="rId10"/>
    <p:sldId id="917" r:id="rId11"/>
    <p:sldId id="390" r:id="rId12"/>
    <p:sldId id="389" r:id="rId13"/>
    <p:sldId id="916" r:id="rId14"/>
    <p:sldId id="955" r:id="rId15"/>
    <p:sldId id="908" r:id="rId16"/>
    <p:sldId id="402" r:id="rId17"/>
    <p:sldId id="954" r:id="rId18"/>
    <p:sldId id="906" r:id="rId19"/>
    <p:sldId id="393" r:id="rId20"/>
    <p:sldId id="385" r:id="rId21"/>
    <p:sldId id="918" r:id="rId22"/>
    <p:sldId id="919" r:id="rId23"/>
    <p:sldId id="391" r:id="rId24"/>
    <p:sldId id="392" r:id="rId25"/>
    <p:sldId id="899" r:id="rId26"/>
    <p:sldId id="902" r:id="rId27"/>
    <p:sldId id="922" r:id="rId28"/>
    <p:sldId id="907" r:id="rId29"/>
    <p:sldId id="915" r:id="rId30"/>
    <p:sldId id="914" r:id="rId31"/>
    <p:sldId id="909" r:id="rId32"/>
    <p:sldId id="911" r:id="rId33"/>
    <p:sldId id="910" r:id="rId34"/>
    <p:sldId id="912" r:id="rId35"/>
    <p:sldId id="92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959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55"/>
            <p14:sldId id="908"/>
            <p14:sldId id="402"/>
            <p14:sldId id="954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2D050"/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0216" autoAdjust="0"/>
  </p:normalViewPr>
  <p:slideViewPr>
    <p:cSldViewPr snapToGrid="0">
      <p:cViewPr varScale="1">
        <p:scale>
          <a:sx n="117" d="100"/>
          <a:sy n="117" d="100"/>
        </p:scale>
        <p:origin x="131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true distribution;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b="0" i="0">
                    <a:latin typeface="Cambria Math" panose="02040503050406030204" pitchFamily="18" charset="0"/>
                  </a:rPr>
                  <a:t>𝐻(𝑝,𝑞)=−∑_𝑖▒〖𝑝_𝑖  log⁡〖𝑞_𝑖 〗 〗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b="0" i="0">
                    <a:latin typeface="Cambria Math" panose="02040503050406030204" pitchFamily="18" charset="0"/>
                  </a:rPr>
                  <a:t>𝑝_𝑖</a:t>
                </a:r>
                <a:r>
                  <a:rPr lang="en-US" sz="2400" dirty="0"/>
                  <a:t>: true distribution; </a:t>
                </a:r>
                <a:r>
                  <a:rPr lang="en-US" sz="2400" b="0" i="0">
                    <a:latin typeface="Cambria Math" panose="02040503050406030204" pitchFamily="18" charset="0"/>
                  </a:rPr>
                  <a:t>𝑞_𝑖</a:t>
                </a:r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676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L3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/>
              <a:t>Zonghua </a:t>
            </a:r>
            <a:r>
              <a:rPr lang="en-US" dirty="0"/>
              <a:t>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at the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655F-E280-4179-9D54-4D9535D5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038C-FC3C-42A1-A967-4A03550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7060-4794-4778-9F49-EE81F8F7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4028A-F5D5-4A16-892F-9D49D86B6517}"/>
              </a:ext>
            </a:extLst>
          </p:cNvPr>
          <p:cNvSpPr/>
          <p:nvPr/>
        </p:nvSpPr>
        <p:spPr>
          <a:xfrm>
            <a:off x="1524000" y="6530035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https://heartbeat.fritz.ai/5-regression-loss-functions-all-machine-learners-should-know-4fb140e9d4b0</a:t>
            </a:r>
          </a:p>
        </p:txBody>
      </p:sp>
    </p:spTree>
    <p:extLst>
      <p:ext uri="{BB962C8B-B14F-4D97-AF65-F5344CB8AC3E}">
        <p14:creationId xmlns:p14="http://schemas.microsoft.com/office/powerpoint/2010/main" val="134950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1" y="274638"/>
            <a:ext cx="7217228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0EA44-B90B-43F8-B8D2-A9F74C6FEEA6}"/>
              </a:ext>
            </a:extLst>
          </p:cNvPr>
          <p:cNvSpPr/>
          <p:nvPr/>
        </p:nvSpPr>
        <p:spPr bwMode="auto">
          <a:xfrm>
            <a:off x="59872" y="64150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4C9A-999B-443F-8618-C978BB6F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68362"/>
          </a:xfrm>
        </p:spPr>
        <p:txBody>
          <a:bodyPr/>
          <a:lstStyle/>
          <a:p>
            <a:r>
              <a:rPr lang="en-US" dirty="0"/>
              <a:t>Cross-Entropy </a:t>
            </a:r>
            <a:r>
              <a:rPr lang="en-US"/>
              <a:t>Loss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F5B6-B86D-47FD-B73C-FD7BFE8E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020762"/>
          </a:xfrm>
        </p:spPr>
        <p:txBody>
          <a:bodyPr/>
          <a:lstStyle/>
          <a:p>
            <a:endParaRPr lang="en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E78F-C2B9-47E6-9DF3-A2100D3D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DF8E8-B7E4-43CB-8B97-C8DA13C5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" y="1036637"/>
            <a:ext cx="9019241" cy="5067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241734-5D15-49CA-B21A-2C01B564859E}"/>
              </a:ext>
            </a:extLst>
          </p:cNvPr>
          <p:cNvSpPr/>
          <p:nvPr/>
        </p:nvSpPr>
        <p:spPr>
          <a:xfrm>
            <a:off x="2362200" y="6652272"/>
            <a:ext cx="48333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Aurélien</a:t>
            </a:r>
            <a:r>
              <a:rPr lang="en-US" sz="1000" dirty="0"/>
              <a:t> </a:t>
            </a:r>
            <a:r>
              <a:rPr lang="en-US" sz="1000" dirty="0" err="1"/>
              <a:t>Géron</a:t>
            </a:r>
            <a:r>
              <a:rPr lang="en-US" sz="1000" dirty="0"/>
              <a:t> A Short Introduction to Entropy, Cross-Entropy and KL-Divergence</a:t>
            </a:r>
          </a:p>
        </p:txBody>
      </p:sp>
    </p:spTree>
    <p:extLst>
      <p:ext uri="{BB962C8B-B14F-4D97-AF65-F5344CB8AC3E}">
        <p14:creationId xmlns:p14="http://schemas.microsoft.com/office/powerpoint/2010/main" val="1684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Unpredictable correlation between precision vs. recall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  <a:blipFill>
                <a:blip r:embed="rId3"/>
                <a:stretch>
                  <a:fillRect l="-641" t="-87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389FB0-8A53-4C58-9E95-A1D7D140D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5614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2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8A76B68-0518-4658-A16C-46DA95E49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7838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D6B27BE6-98B7-4387-8219-8EF7BF44C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108240"/>
              </p:ext>
            </p:extLst>
          </p:nvPr>
        </p:nvGraphicFramePr>
        <p:xfrm>
          <a:off x="5847021" y="4722262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67A737F9-6E45-46AA-8416-058889400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49375"/>
              </p:ext>
            </p:extLst>
          </p:nvPr>
        </p:nvGraphicFramePr>
        <p:xfrm>
          <a:off x="832757" y="4499403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C84-A0D0-4B3C-860C-4AD1AFCB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Supervised Learning: Classification and Regression  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24A6-BC6E-4ECC-8598-41918F1C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37" y="1321751"/>
            <a:ext cx="8229600" cy="218344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Both are Supervised Learning algorithms that require ground-truth values as labels.</a:t>
            </a:r>
          </a:p>
          <a:p>
            <a:r>
              <a:rPr lang="en-US" dirty="0"/>
              <a:t>Both need loss functions to measure how the predicted value differs from ground-truth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0596-A400-490F-8FAD-47570B2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Regression vs. Classification">
            <a:extLst>
              <a:ext uri="{FF2B5EF4-FFF2-40B4-BE49-F238E27FC236}">
                <a16:creationId xmlns:a16="http://schemas.microsoft.com/office/drawing/2014/main" id="{2479705C-1756-4994-9C90-6DA7CBF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270685"/>
            <a:ext cx="59531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E2A13-8488-442D-8165-68C7A9B664B4}"/>
              </a:ext>
            </a:extLst>
          </p:cNvPr>
          <p:cNvSpPr/>
          <p:nvPr/>
        </p:nvSpPr>
        <p:spPr>
          <a:xfrm>
            <a:off x="25908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E" sz="1000" dirty="0"/>
              <a:t>https://www.javatpoint.com/regression-vs-classification-in-machine-learning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/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/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3DC741-90BD-42E0-9C1D-5B16C00A87F3}"/>
              </a:ext>
            </a:extLst>
          </p:cNvPr>
          <p:cNvSpPr txBox="1"/>
          <p:nvPr/>
        </p:nvSpPr>
        <p:spPr>
          <a:xfrm>
            <a:off x="1982337" y="315873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Cat</a:t>
            </a:r>
            <a:r>
              <a:rPr lang="en-US" sz="2000" dirty="0"/>
              <a:t> vs. </a:t>
            </a:r>
            <a:r>
              <a:rPr lang="en-US" sz="2000" b="1" dirty="0">
                <a:solidFill>
                  <a:srgbClr val="0070C0"/>
                </a:solidFill>
              </a:rPr>
              <a:t>Dog</a:t>
            </a:r>
            <a:endParaRPr lang="en-SE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/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/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4847</TotalTime>
  <Words>2917</Words>
  <Application>Microsoft Office PowerPoint</Application>
  <PresentationFormat>On-screen Show (4:3)</PresentationFormat>
  <Paragraphs>377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Raleway</vt:lpstr>
      <vt:lpstr>Arial</vt:lpstr>
      <vt:lpstr>Cambria Math</vt:lpstr>
      <vt:lpstr>Times New Roman</vt:lpstr>
      <vt:lpstr>Default Design</vt:lpstr>
      <vt:lpstr>L3 Introduction to Machine Learning</vt:lpstr>
      <vt:lpstr>ML Taxonomy</vt:lpstr>
      <vt:lpstr>ML Taxonomy</vt:lpstr>
      <vt:lpstr>Training vs. Inference</vt:lpstr>
      <vt:lpstr>Supervised Learning: Classification and Regression  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Cross-Entropy Loss Example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324</cp:revision>
  <dcterms:created xsi:type="dcterms:W3CDTF">2020-03-21T16:53:45Z</dcterms:created>
  <dcterms:modified xsi:type="dcterms:W3CDTF">2021-05-31T05:18:50Z</dcterms:modified>
</cp:coreProperties>
</file>